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6" r:id="rId4"/>
    <p:sldId id="261" r:id="rId5"/>
    <p:sldId id="265" r:id="rId6"/>
    <p:sldId id="267" r:id="rId7"/>
    <p:sldId id="262" r:id="rId8"/>
    <p:sldId id="270" r:id="rId9"/>
    <p:sldId id="271" r:id="rId10"/>
    <p:sldId id="272" r:id="rId11"/>
    <p:sldId id="269" r:id="rId12"/>
    <p:sldId id="273" r:id="rId13"/>
    <p:sldId id="274" r:id="rId14"/>
    <p:sldId id="260" r:id="rId15"/>
    <p:sldId id="268" r:id="rId16"/>
    <p:sldId id="257" r:id="rId17"/>
    <p:sldId id="275" r:id="rId18"/>
    <p:sldId id="259" r:id="rId19"/>
    <p:sldId id="26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1E6830D-4A8C-4509-843E-288F90925805}">
          <p14:sldIdLst>
            <p14:sldId id="256"/>
            <p14:sldId id="264"/>
            <p14:sldId id="266"/>
            <p14:sldId id="261"/>
            <p14:sldId id="265"/>
            <p14:sldId id="267"/>
            <p14:sldId id="262"/>
            <p14:sldId id="270"/>
            <p14:sldId id="271"/>
            <p14:sldId id="272"/>
            <p14:sldId id="269"/>
            <p14:sldId id="273"/>
            <p14:sldId id="274"/>
            <p14:sldId id="260"/>
            <p14:sldId id="268"/>
            <p14:sldId id="257"/>
            <p14:sldId id="275"/>
            <p14:sldId id="259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2D00B5-ABB0-4831-9ABD-B3E686B074C1}" type="datetimeFigureOut">
              <a:rPr lang="en-US" smtClean="0"/>
              <a:t>2/21/2017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A1CB239-89BA-4EF9-858D-A0D31D40643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00B5-ABB0-4831-9ABD-B3E686B074C1}" type="datetimeFigureOut">
              <a:rPr lang="en-US" smtClean="0"/>
              <a:t>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CB239-89BA-4EF9-858D-A0D31D40643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00B5-ABB0-4831-9ABD-B3E686B074C1}" type="datetimeFigureOut">
              <a:rPr lang="en-US" smtClean="0"/>
              <a:t>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CB239-89BA-4EF9-858D-A0D31D40643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00B5-ABB0-4831-9ABD-B3E686B074C1}" type="datetimeFigureOut">
              <a:rPr lang="en-US" smtClean="0"/>
              <a:t>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CB239-89BA-4EF9-858D-A0D31D40643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00B5-ABB0-4831-9ABD-B3E686B074C1}" type="datetimeFigureOut">
              <a:rPr lang="en-US" smtClean="0"/>
              <a:t>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CB239-89BA-4EF9-858D-A0D31D40643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00B5-ABB0-4831-9ABD-B3E686B074C1}" type="datetimeFigureOut">
              <a:rPr lang="en-US" smtClean="0"/>
              <a:t>2/21/2017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CB239-89BA-4EF9-858D-A0D31D40643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00B5-ABB0-4831-9ABD-B3E686B074C1}" type="datetimeFigureOut">
              <a:rPr lang="en-US" smtClean="0"/>
              <a:t>2/21/2017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CB239-89BA-4EF9-858D-A0D31D40643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00B5-ABB0-4831-9ABD-B3E686B074C1}" type="datetimeFigureOut">
              <a:rPr lang="en-US" smtClean="0"/>
              <a:t>2/21/2017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CB239-89BA-4EF9-858D-A0D31D40643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00B5-ABB0-4831-9ABD-B3E686B074C1}" type="datetimeFigureOut">
              <a:rPr lang="en-US" smtClean="0"/>
              <a:t>2/21/2017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CB239-89BA-4EF9-858D-A0D31D40643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00B5-ABB0-4831-9ABD-B3E686B074C1}" type="datetimeFigureOut">
              <a:rPr lang="en-US" smtClean="0"/>
              <a:t>2/21/2017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CB239-89BA-4EF9-858D-A0D31D40643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D00B5-ABB0-4831-9ABD-B3E686B074C1}" type="datetimeFigureOut">
              <a:rPr lang="en-US" smtClean="0"/>
              <a:t>2/21/2017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CB239-89BA-4EF9-858D-A0D31D40643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2D00B5-ABB0-4831-9ABD-B3E686B074C1}" type="datetimeFigureOut">
              <a:rPr lang="en-US" smtClean="0"/>
              <a:t>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A1CB239-89BA-4EF9-858D-A0D31D40643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j.gov/dca/divisions/dhcr/offices/hea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285412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NJ Department of Community Affairs – Homelessness Initiatives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887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Project-Based HCV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273 project-based vouchers for projects serving veterans who are homeless or at risk of homelessness</a:t>
            </a:r>
          </a:p>
        </p:txBody>
      </p:sp>
    </p:spTree>
    <p:extLst>
      <p:ext uri="{BB962C8B-B14F-4D97-AF65-F5344CB8AC3E}">
        <p14:creationId xmlns:p14="http://schemas.microsoft.com/office/powerpoint/2010/main" val="3893687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and Youth Initiatives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369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Families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Partnership with Department of Children and Families</a:t>
            </a:r>
          </a:p>
          <a:p>
            <a:r>
              <a:rPr lang="en-US" dirty="0" smtClean="0"/>
              <a:t>Targeted rental assistance and supportive services to extremely vulnerable families who are homeless or live in unstable housing and who are involved with child welfare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946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Families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50 vouchers in CY2016</a:t>
            </a:r>
          </a:p>
          <a:p>
            <a:r>
              <a:rPr lang="en-US" dirty="0" smtClean="0"/>
              <a:t>100 vouchers in CY2017</a:t>
            </a:r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590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Youth at Risk of Homelessness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Department of Children and Families</a:t>
            </a:r>
          </a:p>
          <a:p>
            <a:pPr lvl="2"/>
            <a:r>
              <a:rPr lang="en-US" dirty="0" smtClean="0"/>
              <a:t>100 </a:t>
            </a:r>
            <a:r>
              <a:rPr lang="en-US" dirty="0" smtClean="0"/>
              <a:t>vouchers in </a:t>
            </a:r>
            <a:r>
              <a:rPr lang="en-US" dirty="0" smtClean="0"/>
              <a:t>CY2016</a:t>
            </a:r>
          </a:p>
          <a:p>
            <a:pPr lvl="2"/>
            <a:r>
              <a:rPr lang="en-US" dirty="0" smtClean="0"/>
              <a:t>30 targeted to pregnant and parenting young adults who are homeless or at risk of homelessness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278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Targeting Mainstream Resources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810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Housing Choice Voucher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than 1,000 new vouchers issued to families with special needs in </a:t>
            </a:r>
            <a:r>
              <a:rPr lang="en-US" dirty="0" smtClean="0"/>
              <a:t>CY2016</a:t>
            </a:r>
          </a:p>
          <a:p>
            <a:r>
              <a:rPr lang="en-US" dirty="0" smtClean="0"/>
              <a:t>Waiting List opening in CY2016</a:t>
            </a:r>
          </a:p>
          <a:p>
            <a:pPr lvl="1"/>
            <a:r>
              <a:rPr lang="en-US" dirty="0"/>
              <a:t>1</a:t>
            </a:r>
            <a:r>
              <a:rPr lang="en-US" dirty="0" smtClean="0"/>
              <a:t>0,100 households added to waiting list</a:t>
            </a:r>
          </a:p>
          <a:p>
            <a:pPr lvl="1"/>
            <a:r>
              <a:rPr lang="en-US" dirty="0" smtClean="0"/>
              <a:t>Preference for households with special needs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18533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State Rental Assistance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Set-asides for family, elderly, disabled and homeless</a:t>
            </a:r>
          </a:p>
          <a:p>
            <a:r>
              <a:rPr lang="en-US" dirty="0" smtClean="0"/>
              <a:t>Statewide waiting list opening for family, elderly and disabled waiting lists March 6-March 10</a:t>
            </a:r>
          </a:p>
          <a:p>
            <a:r>
              <a:rPr lang="en-US" dirty="0" smtClean="0"/>
              <a:t>Homeless set-aside direct referrals through DHS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3309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Prevention and Shelter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$2.35 million awarded to 6 agencies for 2017 Homelessness Prevention and Rapid Rehousing</a:t>
            </a:r>
          </a:p>
          <a:p>
            <a:r>
              <a:rPr lang="en-US" dirty="0" smtClean="0"/>
              <a:t>$2.54 million awarded to 19 agencies for 2017 Homelessness Prevention Program</a:t>
            </a:r>
          </a:p>
          <a:p>
            <a:r>
              <a:rPr lang="en-US" dirty="0" smtClean="0"/>
              <a:t>$2.3 million awarded to 27 shelters and transitional housing programs for 2017 Shelter Support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45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Community Services Block Grant program</a:t>
            </a:r>
          </a:p>
          <a:p>
            <a:r>
              <a:rPr lang="en-US" dirty="0" smtClean="0"/>
              <a:t>Neighborhood Revitalization Tax Credit</a:t>
            </a:r>
          </a:p>
          <a:p>
            <a:r>
              <a:rPr lang="en-US" dirty="0" smtClean="0"/>
              <a:t>National Housing Trust Fund</a:t>
            </a:r>
          </a:p>
          <a:p>
            <a:r>
              <a:rPr lang="en-US" dirty="0" smtClean="0"/>
              <a:t>Home Energy Assistance</a:t>
            </a:r>
          </a:p>
          <a:p>
            <a:pPr lvl="1"/>
            <a:r>
              <a:rPr lang="en-US" dirty="0" smtClean="0"/>
              <a:t>LIHEAP</a:t>
            </a:r>
          </a:p>
          <a:p>
            <a:pPr marL="365760" lvl="1" indent="0">
              <a:buNone/>
            </a:pPr>
            <a:r>
              <a:rPr lang="en-US" sz="1600" dirty="0" smtClean="0">
                <a:hlinkClick r:id="rId2"/>
              </a:rPr>
              <a:t>http</a:t>
            </a:r>
            <a:r>
              <a:rPr lang="en-US" sz="1600" dirty="0">
                <a:hlinkClick r:id="rId2"/>
              </a:rPr>
              <a:t>://</a:t>
            </a:r>
            <a:r>
              <a:rPr lang="en-US" sz="1600" dirty="0" smtClean="0">
                <a:hlinkClick r:id="rId2"/>
              </a:rPr>
              <a:t>www.nj.gov/dca/divisions/dhcr/offices/hea.html</a:t>
            </a:r>
            <a:endParaRPr lang="en-US" sz="1600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153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Addressing Homelessness Through National Best Practices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Housing First</a:t>
            </a:r>
          </a:p>
          <a:p>
            <a:r>
              <a:rPr lang="en-US" dirty="0" smtClean="0"/>
              <a:t>Moving On</a:t>
            </a:r>
          </a:p>
          <a:p>
            <a:r>
              <a:rPr lang="en-US" dirty="0" smtClean="0"/>
              <a:t>VASH and Veteran Initiatives</a:t>
            </a:r>
          </a:p>
          <a:p>
            <a:r>
              <a:rPr lang="en-US" dirty="0" smtClean="0"/>
              <a:t>Family and Youth Initiatives</a:t>
            </a:r>
          </a:p>
          <a:p>
            <a:r>
              <a:rPr lang="en-US" dirty="0" smtClean="0"/>
              <a:t>Targeting Mainstream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964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First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837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Housing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Camden Housing First Pilot</a:t>
            </a:r>
          </a:p>
          <a:p>
            <a:pPr lvl="1"/>
            <a:r>
              <a:rPr lang="en-US" dirty="0" smtClean="0"/>
              <a:t>Camden Coalition of Healthcare Providers</a:t>
            </a:r>
          </a:p>
          <a:p>
            <a:pPr lvl="1"/>
            <a:r>
              <a:rPr lang="en-US" dirty="0" smtClean="0"/>
              <a:t>Chronically Homeless Super-Utilizers of Hospitals</a:t>
            </a:r>
          </a:p>
          <a:p>
            <a:pPr lvl="1"/>
            <a:r>
              <a:rPr lang="en-US" dirty="0" smtClean="0"/>
              <a:t>50 vouchers + $250,000 in service funding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4534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Housing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Statewide Housing First Initiative</a:t>
            </a:r>
          </a:p>
          <a:p>
            <a:pPr lvl="1"/>
            <a:r>
              <a:rPr lang="en-US" dirty="0" smtClean="0"/>
              <a:t>500 </a:t>
            </a:r>
            <a:r>
              <a:rPr lang="en-US" dirty="0" smtClean="0"/>
              <a:t>State Rental Assistance (SRAP) vouchers </a:t>
            </a:r>
          </a:p>
          <a:p>
            <a:pPr lvl="1"/>
            <a:r>
              <a:rPr lang="en-US" dirty="0" smtClean="0"/>
              <a:t>$250,000 in supportive services </a:t>
            </a:r>
            <a:r>
              <a:rPr lang="en-US" dirty="0" smtClean="0"/>
              <a:t>“seed” funding – successful applicants brought leveraged service funding</a:t>
            </a:r>
            <a:endParaRPr lang="en-US" dirty="0" smtClean="0"/>
          </a:p>
          <a:p>
            <a:pPr lvl="1"/>
            <a:r>
              <a:rPr lang="en-US" dirty="0" smtClean="0"/>
              <a:t>107 voucher applications processed to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146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638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On Initiative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Targeting people who have stabilized in supportive housing programs</a:t>
            </a:r>
          </a:p>
          <a:p>
            <a:pPr lvl="1"/>
            <a:r>
              <a:rPr lang="en-US" dirty="0" smtClean="0"/>
              <a:t>Require affordable housing, but no longer need intensive supportive services</a:t>
            </a:r>
          </a:p>
          <a:p>
            <a:pPr lvl="1"/>
            <a:r>
              <a:rPr lang="en-US" dirty="0" smtClean="0"/>
              <a:t>Creating capacity in system for new homeless households through backfill of current programs</a:t>
            </a:r>
          </a:p>
          <a:p>
            <a:r>
              <a:rPr lang="en-US" dirty="0" smtClean="0"/>
              <a:t>500 </a:t>
            </a:r>
            <a:r>
              <a:rPr lang="en-US" dirty="0" smtClean="0"/>
              <a:t>State Rental Assistance Program (SRAP) </a:t>
            </a:r>
            <a:r>
              <a:rPr lang="en-US" dirty="0" smtClean="0"/>
              <a:t>vouchers</a:t>
            </a:r>
            <a:endParaRPr lang="en-US" dirty="0"/>
          </a:p>
          <a:p>
            <a:r>
              <a:rPr lang="en-US" dirty="0" smtClean="0"/>
              <a:t>41 applications received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4491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VASH and Veteran Initiatives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175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859 VASH vouchers for veteran households who are homeless or at risk of  homelessness</a:t>
            </a:r>
          </a:p>
          <a:p>
            <a:r>
              <a:rPr lang="en-US" dirty="0" smtClean="0"/>
              <a:t>32 </a:t>
            </a:r>
            <a:r>
              <a:rPr lang="en-US" dirty="0" smtClean="0"/>
              <a:t>households graduated to DCA HCV vouchers, freeing up additional VASH for new veteran households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655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137</TotalTime>
  <Words>414</Words>
  <Application>Microsoft Office PowerPoint</Application>
  <PresentationFormat>On-screen Show (4:3)</PresentationFormat>
  <Paragraphs>64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Austin</vt:lpstr>
      <vt:lpstr>NJ Department of Community Affairs – Homelessness Initiatives</vt:lpstr>
      <vt:lpstr>Addressing Homelessness Through National Best Practices</vt:lpstr>
      <vt:lpstr>Housing First</vt:lpstr>
      <vt:lpstr>Housing First</vt:lpstr>
      <vt:lpstr>Housing First</vt:lpstr>
      <vt:lpstr>Moving On</vt:lpstr>
      <vt:lpstr>Moving On Initiative</vt:lpstr>
      <vt:lpstr>VASH and Veteran Initiatives</vt:lpstr>
      <vt:lpstr>VASH</vt:lpstr>
      <vt:lpstr>Project-Based HCV</vt:lpstr>
      <vt:lpstr>Family and Youth Initiatives</vt:lpstr>
      <vt:lpstr>Keeping Families Together</vt:lpstr>
      <vt:lpstr>Keeping Families Together</vt:lpstr>
      <vt:lpstr>Youth at Risk of Homelessness</vt:lpstr>
      <vt:lpstr>Targeting Mainstream Resources</vt:lpstr>
      <vt:lpstr>Housing Choice Voucher Program</vt:lpstr>
      <vt:lpstr>State Rental Assistance Program</vt:lpstr>
      <vt:lpstr>Prevention and Shelter Support</vt:lpstr>
      <vt:lpstr>Other Resources</vt:lpstr>
    </vt:vector>
  </TitlesOfParts>
  <Company>NJ Department of Community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NJ Department of Community Affairs</dc:title>
  <dc:creator>Winter, Janel</dc:creator>
  <cp:lastModifiedBy>Winter, Janel</cp:lastModifiedBy>
  <cp:revision>10</cp:revision>
  <dcterms:created xsi:type="dcterms:W3CDTF">2017-01-12T16:31:10Z</dcterms:created>
  <dcterms:modified xsi:type="dcterms:W3CDTF">2017-02-21T17:10:16Z</dcterms:modified>
</cp:coreProperties>
</file>